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8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079446-5B95-4EC1-9358-6103FF14FC60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955A0-EFB8-4705-B0A9-51D14A2ACD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578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955A0-EFB8-4705-B0A9-51D14A2ACD64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930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532D-33B8-4718-9002-9AB004F0925F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93BEF-A66B-472E-9C09-BFEB014A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532D-33B8-4718-9002-9AB004F0925F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93BEF-A66B-472E-9C09-BFEB014A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532D-33B8-4718-9002-9AB004F0925F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93BEF-A66B-472E-9C09-BFEB014A808D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532D-33B8-4718-9002-9AB004F0925F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93BEF-A66B-472E-9C09-BFEB014A808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532D-33B8-4718-9002-9AB004F0925F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93BEF-A66B-472E-9C09-BFEB014A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532D-33B8-4718-9002-9AB004F0925F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93BEF-A66B-472E-9C09-BFEB014A808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532D-33B8-4718-9002-9AB004F0925F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93BEF-A66B-472E-9C09-BFEB014A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532D-33B8-4718-9002-9AB004F0925F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93BEF-A66B-472E-9C09-BFEB014A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532D-33B8-4718-9002-9AB004F0925F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93BEF-A66B-472E-9C09-BFEB014A80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532D-33B8-4718-9002-9AB004F0925F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93BEF-A66B-472E-9C09-BFEB014A808D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532D-33B8-4718-9002-9AB004F0925F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93BEF-A66B-472E-9C09-BFEB014A808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438532D-33B8-4718-9002-9AB004F0925F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0B93BEF-A66B-472E-9C09-BFEB014A808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ychologos.ru/articles/view/delo" TargetMode="External"/><Relationship Id="rId2" Type="http://schemas.openxmlformats.org/officeDocument/2006/relationships/hyperlink" Target="http://www.psychologos.ru/articles/view/aktivnost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1470025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сновная общеразвивающая программа ДОУ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МБДОУ «Детский сад №77 комбинированного вида» Вахитовского района г. Казани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34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80528" y="1268760"/>
            <a:ext cx="9145016" cy="5256584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ru-RU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Целевые ориентиры образования в </a:t>
            </a:r>
            <a:r>
              <a:rPr lang="ru-RU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младенческом</a:t>
            </a:r>
            <a:r>
              <a:rPr lang="ru-RU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раннем возрасте:</a:t>
            </a: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3400" dirty="0" smtClean="0">
                <a:solidFill>
                  <a:schemeClr val="tx1"/>
                </a:solidFill>
                <a:latin typeface="Arial" pitchFamily="34" charset="0"/>
                <a:ea typeface="Times New Roman"/>
                <a:cs typeface="Arial" pitchFamily="34" charset="0"/>
              </a:rPr>
              <a:t>ре</a:t>
            </a:r>
            <a:r>
              <a:rPr lang="ru-RU" sz="34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бенок </a:t>
            </a:r>
            <a:r>
              <a:rPr lang="ru-RU" sz="3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  <a:endParaRPr lang="ru-RU" sz="29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3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  <a:endParaRPr lang="ru-RU" sz="29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3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  <a:endParaRPr lang="ru-RU" sz="29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3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  <a:endParaRPr lang="ru-RU" sz="29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3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проявляет интерес к сверстникам; наблюдает за их действиями и подражает им;</a:t>
            </a:r>
            <a:endParaRPr lang="ru-RU" sz="29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3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  <a:endParaRPr lang="ru-RU" sz="29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3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 ребенка развита крупная моторика, он стремится осваивать различные виды движения (бег, лазанье, перешагивание и пр.).</a:t>
            </a:r>
            <a:endParaRPr lang="ru-RU" sz="29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3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9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08520" y="338328"/>
            <a:ext cx="9793088" cy="714408"/>
          </a:xfrm>
        </p:spPr>
        <p:txBody>
          <a:bodyPr>
            <a:normAutofit/>
          </a:bodyPr>
          <a:lstStyle/>
          <a:p>
            <a:pPr marL="514350" indent="-71438">
              <a:buFont typeface="+mj-lt"/>
              <a:buAutoNum type="romanUcPeriod"/>
            </a:pPr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   ЦЕЛЕВОЙ </a:t>
            </a:r>
            <a:r>
              <a:rPr lang="ru-RU" sz="20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РАЗДЕЛ </a:t>
            </a:r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ОБРАЗОВАТЕЛЬНОЙ 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программы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16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Целевые ориентиры на этапе </a:t>
            </a:r>
            <a:r>
              <a:rPr lang="ru-RU" sz="1600" b="1" dirty="0" smtClean="0">
                <a:solidFill>
                  <a:schemeClr val="tx1"/>
                </a:solidFill>
              </a:rPr>
              <a:t>завершения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дошкольного </a:t>
            </a:r>
            <a:r>
              <a:rPr lang="ru-RU" sz="1600" b="1" dirty="0">
                <a:solidFill>
                  <a:schemeClr val="tx1"/>
                </a:solidFill>
              </a:rPr>
              <a:t>образования</a:t>
            </a:r>
            <a:r>
              <a:rPr lang="ru-RU" sz="1400" b="1" dirty="0">
                <a:solidFill>
                  <a:schemeClr val="tx1"/>
                </a:solidFill>
              </a:rPr>
              <a:t>:</a:t>
            </a:r>
            <a:endParaRPr lang="ru-RU" sz="1400" dirty="0">
              <a:solidFill>
                <a:schemeClr val="tx1"/>
              </a:solidFill>
            </a:endParaRPr>
          </a:p>
          <a:p>
            <a:r>
              <a:rPr lang="ru-RU" sz="1200" dirty="0">
                <a:solidFill>
                  <a:schemeClr val="tx1"/>
                </a:solidFill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r>
              <a:rPr lang="ru-RU" sz="1200" dirty="0">
                <a:solidFill>
                  <a:schemeClr val="tx1"/>
                </a:solidFill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r>
              <a:rPr lang="ru-RU" sz="1200" dirty="0">
                <a:solidFill>
                  <a:schemeClr val="tx1"/>
                </a:solidFill>
              </a:rPr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r>
              <a:rPr lang="ru-RU" sz="1200" dirty="0">
                <a:solidFill>
                  <a:schemeClr val="tx1"/>
                </a:solidFill>
              </a:rPr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r>
              <a:rPr lang="ru-RU" sz="1200" dirty="0">
                <a:solidFill>
                  <a:schemeClr val="tx1"/>
                </a:solidFill>
              </a:rPr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r>
              <a:rPr lang="ru-RU" sz="1200" dirty="0">
                <a:solidFill>
                  <a:schemeClr val="tx1"/>
                </a:solidFill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r>
              <a:rPr lang="ru-RU" sz="1200" dirty="0">
                <a:solidFill>
                  <a:schemeClr val="tx1"/>
                </a:solidFill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</a:p>
          <a:p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ru-RU" sz="20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ЦЕЛЕВОЙ РАЗДЕЛ ОБРАЗОВАТЕЛЬНОЙ 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программы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38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4824536"/>
          </a:xfrm>
        </p:spPr>
        <p:txBody>
          <a:bodyPr>
            <a:normAutofit lnSpcReduction="10000"/>
          </a:bodyPr>
          <a:lstStyle/>
          <a:p>
            <a:r>
              <a:rPr lang="ru-RU" sz="2600" dirty="0">
                <a:solidFill>
                  <a:schemeClr val="tx1"/>
                </a:solidFill>
              </a:rPr>
              <a:t>Содержание Программы обеспечивает развитие личности, мотивации и способностей детей в различных видах деятельности и охватывает следующие структурные единицы, представляющие определенные направления развития и образования детей (далее - образовательные области):</a:t>
            </a:r>
          </a:p>
          <a:p>
            <a:pPr lvl="0"/>
            <a:r>
              <a:rPr lang="ru-RU" sz="2600" dirty="0">
                <a:solidFill>
                  <a:schemeClr val="tx1"/>
                </a:solidFill>
              </a:rPr>
              <a:t>социально-коммуникативное развитие;</a:t>
            </a:r>
          </a:p>
          <a:p>
            <a:pPr lvl="0"/>
            <a:r>
              <a:rPr lang="ru-RU" sz="2600" dirty="0">
                <a:solidFill>
                  <a:schemeClr val="tx1"/>
                </a:solidFill>
              </a:rPr>
              <a:t>познавательное развитие;</a:t>
            </a:r>
          </a:p>
          <a:p>
            <a:pPr lvl="0"/>
            <a:r>
              <a:rPr lang="ru-RU" sz="2600" dirty="0">
                <a:solidFill>
                  <a:schemeClr val="tx1"/>
                </a:solidFill>
              </a:rPr>
              <a:t>речевое развитие;</a:t>
            </a:r>
          </a:p>
          <a:p>
            <a:pPr lvl="0"/>
            <a:r>
              <a:rPr lang="ru-RU" sz="2600" dirty="0">
                <a:solidFill>
                  <a:schemeClr val="tx1"/>
                </a:solidFill>
              </a:rPr>
              <a:t>художественно-эстетическое развитие;</a:t>
            </a:r>
          </a:p>
          <a:p>
            <a:pPr lvl="0"/>
            <a:r>
              <a:rPr lang="ru-RU" sz="2600" dirty="0">
                <a:solidFill>
                  <a:schemeClr val="tx1"/>
                </a:solidFill>
              </a:rPr>
              <a:t>физическое развитие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570392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b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02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616624"/>
          </a:xfrm>
        </p:spPr>
        <p:txBody>
          <a:bodyPr>
            <a:normAutofit fontScale="92500" lnSpcReduction="20000"/>
          </a:bodyPr>
          <a:lstStyle/>
          <a:p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Образовательная область «Физическое развитие»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Цель: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гармоничное физическое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развитие формирование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интереса и ценностного отношения к занятиям физической культурой</a:t>
            </a:r>
          </a:p>
          <a:p>
            <a:pPr lvl="0"/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формирование основ здорового образа жизни</a:t>
            </a:r>
          </a:p>
          <a:p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Оздоровительные задачи: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охрана жизни и укрепление здоровья, обеспечение нормального функционирования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всех 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органов и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 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организма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всестороннее физическое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повышение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работоспособности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закаливание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3.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совершенствование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функций организма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4.Повышение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работоспособности 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закаливание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Образовательные: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формирование двигательных умений и навыков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развитие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физических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качеств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овладение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ребенком  элементарными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знания ми о своем организме,  роли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физических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упражнений в его жизни, способах укрепления собственного здоровья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Воспитательные: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1.формирование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интереса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потребности в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занятиях физическими 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упражнениям 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2.разностороннее 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гармоничное развитие ребенка (не только физическое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 и умственное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нравственное,</a:t>
            </a:r>
            <a:b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эстетическое, трудовое)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507288" cy="642400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b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77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/>
          <a:lstStyle/>
          <a:p>
            <a:r>
              <a:rPr lang="en-US" sz="2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760804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160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26376"/>
          </a:xfrm>
        </p:spPr>
        <p:txBody>
          <a:bodyPr>
            <a:normAutofit fontScale="90000"/>
          </a:bodyPr>
          <a:lstStyle/>
          <a:p>
            <a:r>
              <a:rPr lang="en-US" sz="2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9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8129085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969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748464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579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992888" cy="4980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005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930432"/>
          </a:xfrm>
        </p:spPr>
        <p:txBody>
          <a:bodyPr/>
          <a:lstStyle/>
          <a:p>
            <a:r>
              <a:rPr lang="en-US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8136903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835292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510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/>
          <a:lstStyle/>
          <a:p>
            <a:r>
              <a:rPr lang="ru-RU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Содержательный 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раздел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64096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41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1988840"/>
            <a:ext cx="8640960" cy="226084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  <a:cs typeface="Aharoni" pitchFamily="2" charset="-79"/>
              </a:rPr>
              <a:t>Основой для разработки  образовательной программы МБДОУ (далее-Программа) </a:t>
            </a:r>
            <a:r>
              <a:rPr lang="ru-RU" sz="3200" b="1" dirty="0">
                <a:solidFill>
                  <a:schemeClr val="tx1"/>
                </a:solidFill>
                <a:cs typeface="Aharoni" pitchFamily="2" charset="-79"/>
              </a:rPr>
              <a:t>стал Федеральный государственный образовательный стандарт дошкольного образования</a:t>
            </a:r>
            <a:r>
              <a:rPr lang="ru-RU" sz="3200" dirty="0">
                <a:solidFill>
                  <a:schemeClr val="tx1"/>
                </a:solidFill>
                <a:cs typeface="Aharoni" pitchFamily="2" charset="-79"/>
              </a:rPr>
              <a:t> (далее-</a:t>
            </a:r>
            <a:r>
              <a:rPr lang="ru-RU" sz="3200" dirty="0">
                <a:solidFill>
                  <a:schemeClr val="tx1"/>
                </a:solidFill>
              </a:rPr>
              <a:t>ФГОС ДО).</a:t>
            </a:r>
          </a:p>
        </p:txBody>
      </p:sp>
    </p:spTree>
    <p:extLst>
      <p:ext uri="{BB962C8B-B14F-4D97-AF65-F5344CB8AC3E}">
        <p14:creationId xmlns:p14="http://schemas.microsoft.com/office/powerpoint/2010/main" val="368074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628800"/>
            <a:ext cx="8712968" cy="4608512"/>
          </a:xfrm>
        </p:spPr>
        <p:txBody>
          <a:bodyPr>
            <a:normAutofit fontScale="77500" lnSpcReduction="20000"/>
          </a:bodyPr>
          <a:lstStyle/>
          <a:p>
            <a:pPr indent="43180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ea typeface="Times New Roman"/>
                <a:cs typeface="Arial" pitchFamily="34" charset="0"/>
              </a:rPr>
              <a:t>Система физкультурно-оздоровительной работы  в группах оздоровительной направленности для детей с ранним проявлением туберкулезной интоксикации</a:t>
            </a:r>
            <a:endParaRPr lang="ru-RU" sz="2000" dirty="0">
              <a:solidFill>
                <a:schemeClr val="tx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indent="431800" algn="just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Цель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сохранение и укрепление здоровья детей, формирование у детей, педагогов и родителей  ответственности в деле сохранения собственного здоровья.</a:t>
            </a:r>
          </a:p>
          <a:p>
            <a:pPr marL="180340" indent="-180340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принципы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физкультурно-оздоровительной работы:</a:t>
            </a:r>
          </a:p>
          <a:p>
            <a:pPr marL="1600200" marR="66675" lvl="3" algn="just">
              <a:buFont typeface="Symbol"/>
              <a:buChar char=""/>
              <a:tabLst>
                <a:tab pos="214630" algn="l"/>
                <a:tab pos="1865630" algn="l"/>
              </a:tabLst>
            </a:pPr>
            <a:r>
              <a:rPr lang="ru-RU" spc="-2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принцип активности и сознательности - участие   всего   коллектива педагогов и </a:t>
            </a:r>
            <a:r>
              <a:rPr lang="ru-RU" spc="-1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родителей   в     поиске   новых,   эффективных  методов и целенаправленной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деятельности  по оздоровлению  себя и детей;</a:t>
            </a:r>
          </a:p>
          <a:p>
            <a:pPr marL="1600200" marR="66675" lvl="3" algn="just">
              <a:buFont typeface="Symbol"/>
              <a:buChar char=""/>
              <a:tabLst>
                <a:tab pos="214630" algn="l"/>
                <a:tab pos="1865630" algn="l"/>
              </a:tabLst>
            </a:pPr>
            <a:r>
              <a:rPr lang="ru-RU" spc="-1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принцип научности - подкрепление проводимых  мероприятий, направленных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pc="-2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укрепление   здоровья,   научно   обоснованными и практически апробированными </a:t>
            </a:r>
            <a:r>
              <a:rPr lang="ru-RU" spc="-4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методиками;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600200" marR="66675" lvl="3" algn="just">
              <a:buFont typeface="Symbol"/>
              <a:buChar char=""/>
              <a:tabLst>
                <a:tab pos="214630" algn="l"/>
                <a:tab pos="1865630" algn="l"/>
              </a:tabLst>
            </a:pPr>
            <a:r>
              <a:rPr lang="ru-RU" spc="-2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принцип   комплексности и </a:t>
            </a:r>
            <a:r>
              <a:rPr lang="ru-RU" spc="-2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интегративности</a:t>
            </a:r>
            <a:r>
              <a:rPr lang="ru-RU" spc="-2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решение оздоровительных </a:t>
            </a:r>
            <a:r>
              <a:rPr lang="ru-RU" spc="-1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задач   в   системе   всего  </a:t>
            </a:r>
            <a:r>
              <a:rPr lang="ru-RU" spc="-1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учебно</a:t>
            </a:r>
            <a:r>
              <a:rPr lang="ru-RU" spc="-1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-воспитательного   процесса и всех видов </a:t>
            </a:r>
            <a:r>
              <a:rPr lang="ru-RU" spc="-2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деятельности;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600200" marR="66675" lvl="3" algn="just">
              <a:buFont typeface="Symbol"/>
              <a:buChar char=""/>
              <a:tabLst>
                <a:tab pos="109855" algn="l"/>
                <a:tab pos="1865630" algn="l"/>
              </a:tabLst>
            </a:pPr>
            <a:r>
              <a:rPr lang="ru-RU" spc="-1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принцип результативности  и  преемственности -   поддержание   связей между возрастными категориями, учет  </a:t>
            </a:r>
            <a:r>
              <a:rPr lang="ru-RU" spc="-15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разноуровневого</a:t>
            </a:r>
            <a:r>
              <a:rPr lang="ru-RU" spc="-1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развития и состояния здоровья;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600200" lvl="3" algn="just">
              <a:buFont typeface="Symbol"/>
              <a:buChar char=""/>
              <a:tabLst>
                <a:tab pos="180340" algn="l"/>
                <a:tab pos="1865630" algn="l"/>
              </a:tabLst>
            </a:pPr>
            <a:r>
              <a:rPr lang="ru-RU" spc="-2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принцип результативности и гарантированности - реализация прав детей на получение </a:t>
            </a:r>
            <a:r>
              <a:rPr lang="ru-RU" spc="-15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необходимой помощи и  поддержки, гарантия   положительных результатов  </a:t>
            </a:r>
            <a:r>
              <a:rPr lang="ru-RU" spc="-2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независимо от   возраста и уровня   физического развития.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/>
          <a:lstStyle/>
          <a:p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0277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1" y="1700808"/>
            <a:ext cx="8424936" cy="4680520"/>
          </a:xfrm>
        </p:spPr>
        <p:txBody>
          <a:bodyPr>
            <a:normAutofit lnSpcReduction="10000"/>
          </a:bodyPr>
          <a:lstStyle/>
          <a:p>
            <a:pPr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Ожидаемые результаты физкультурно-оздоровительной работы:</a:t>
            </a:r>
            <a:endParaRPr lang="ru-RU" dirty="0">
              <a:solidFill>
                <a:schemeClr val="tx1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  <a:tabLst>
                <a:tab pos="180340" algn="l"/>
                <a:tab pos="800100" algn="l"/>
              </a:tabLs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снижение заболеваемости детей;</a:t>
            </a:r>
            <a:endParaRPr lang="ru-RU" dirty="0">
              <a:solidFill>
                <a:schemeClr val="tx1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  <a:tabLst>
                <a:tab pos="180340" algn="l"/>
                <a:tab pos="800100" algn="l"/>
              </a:tabLs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улучшение состояния здоровья детей;</a:t>
            </a:r>
            <a:endParaRPr lang="ru-RU" dirty="0">
              <a:solidFill>
                <a:schemeClr val="tx1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  <a:tabLst>
                <a:tab pos="180340" algn="l"/>
                <a:tab pos="800100" algn="l"/>
              </a:tabLs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лёгкое прохождение адаптационного периода;</a:t>
            </a:r>
            <a:endParaRPr lang="ru-RU" dirty="0">
              <a:solidFill>
                <a:schemeClr val="tx1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  <a:tabLst>
                <a:tab pos="180340" algn="l"/>
                <a:tab pos="800100" algn="l"/>
              </a:tabLs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развитие физических качеств (скоростных, силовых, гибкости, выносливости и координации);</a:t>
            </a:r>
            <a:endParaRPr lang="ru-RU" dirty="0">
              <a:solidFill>
                <a:schemeClr val="tx1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  <a:tabLst>
                <a:tab pos="180340" algn="l"/>
                <a:tab pos="800100" algn="l"/>
              </a:tabLs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овладение основными движениями;</a:t>
            </a:r>
            <a:endParaRPr lang="ru-RU" dirty="0">
              <a:solidFill>
                <a:schemeClr val="tx1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  <a:tabLst>
                <a:tab pos="180340" algn="l"/>
                <a:tab pos="800100" algn="l"/>
              </a:tabLs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формирование потребности в двигательной активности и физическом совершенствовании;</a:t>
            </a:r>
            <a:endParaRPr lang="ru-RU" dirty="0">
              <a:solidFill>
                <a:schemeClr val="tx1"/>
              </a:solidFill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"/>
              <a:tabLst>
                <a:tab pos="180340" algn="l"/>
                <a:tab pos="800100" algn="l"/>
              </a:tabLs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формирование начальных представлений о здоровом образе жизни.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0940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96752"/>
            <a:ext cx="8784976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Образовательная область «Социально-коммуникативное развитие»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336" y="1607068"/>
            <a:ext cx="7287344" cy="1250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11" y="3140968"/>
            <a:ext cx="7318069" cy="345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417" y="2806700"/>
            <a:ext cx="305028" cy="47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2433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44824"/>
            <a:ext cx="864096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43019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1124744"/>
            <a:ext cx="5328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5499100" algn="l"/>
              </a:tabLst>
            </a:pPr>
            <a:r>
              <a:rPr lang="ru-RU" sz="2400" b="1" i="1" dirty="0" smtClean="0">
                <a:effectLst/>
                <a:latin typeface="Times New Roman"/>
              </a:rPr>
              <a:t>Игровая деятельность</a:t>
            </a:r>
            <a:endParaRPr lang="ru-RU" sz="2400" dirty="0">
              <a:effectLst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3238"/>
            <a:ext cx="8748464" cy="479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174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24" y="1556792"/>
            <a:ext cx="8266348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92598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268413"/>
            <a:ext cx="8640960" cy="496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90189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71885"/>
            <a:ext cx="8028384" cy="4188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9884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412776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spcBef>
                <a:spcPct val="20000"/>
              </a:spcBef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Патриотическое воспитание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849694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129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9"/>
            <a:ext cx="6984776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835292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7270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9552" y="1988840"/>
            <a:ext cx="8424936" cy="4752528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4800" dirty="0">
                <a:solidFill>
                  <a:schemeClr val="tx1"/>
                </a:solidFill>
              </a:rPr>
              <a:t>Конвенция о правах ребенка (одобрена Генеральной Ассамблеей ООН 20.11.1989, вступила в силу для СССР от 15.09.1990);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Декларация прав ребенка (провозглашена резолюцией 1286 Генеральной Ассамблеи ООН от 20.11.1959)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Федеральный закон от 29.12.2012 №273-ФЗ «Об образовании в Российской Федерации».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Федеральный государственный образовательный стандарт дошкольного образования. Приказ </a:t>
            </a:r>
            <a:r>
              <a:rPr lang="ru-RU" sz="4800" dirty="0" err="1">
                <a:solidFill>
                  <a:schemeClr val="tx1"/>
                </a:solidFill>
              </a:rPr>
              <a:t>Минобрнауки</a:t>
            </a:r>
            <a:r>
              <a:rPr lang="ru-RU" sz="4800" dirty="0">
                <a:solidFill>
                  <a:schemeClr val="tx1"/>
                </a:solidFill>
              </a:rPr>
              <a:t> России от 17.10.2013 №1155.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Приказ Министерства здравоохранения и социального развития Российской Федерации от 26.08.2010 №761н «Об утверждении Единого квалификационного справочника должностей руководителей, специалистов и служащих» Раздел «Квалификационные характеристики должностей работников образования».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Постановление Главного государственного санитарного врача Российской Федерации от 15.05.2013 №26 г. Москва «Об утверждении СанПиН 2.4.1.3049-13 «Санитарно-эпидемиологические требования к устройству, содержанию и организации режима работы дошкольных образовательных организаций».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 Приказ Министерства образования и науки Российской Федерации (</a:t>
            </a:r>
            <a:r>
              <a:rPr lang="ru-RU" sz="4800" dirty="0" err="1">
                <a:solidFill>
                  <a:schemeClr val="tx1"/>
                </a:solidFill>
              </a:rPr>
              <a:t>Минобрнауки</a:t>
            </a:r>
            <a:r>
              <a:rPr lang="ru-RU" sz="4800" dirty="0">
                <a:solidFill>
                  <a:schemeClr val="tx1"/>
                </a:solidFill>
              </a:rPr>
              <a:t> России) от 30.08.2013 №1014 г. Москва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образования».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Методические рекомендации по реализации полномочий органов государственной власти субъектов Российской Федерации по финансовому обеспечению оказания государственных и муниципальных услуг в сфере дошкольного образования. Письмо Министерства образования и науки РФ от 01.10. 2013 №08-140.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Закон Республики Татарстан № 16 от 03.03.2012 г. «О языках народов РТ»;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Государственная программа «Сохранение, изучение и </a:t>
            </a:r>
            <a:r>
              <a:rPr lang="ru-RU" sz="4800" dirty="0" err="1">
                <a:solidFill>
                  <a:schemeClr val="tx1"/>
                </a:solidFill>
              </a:rPr>
              <a:t>рзвитие</a:t>
            </a:r>
            <a:r>
              <a:rPr lang="ru-RU" sz="4800" dirty="0">
                <a:solidFill>
                  <a:schemeClr val="tx1"/>
                </a:solidFill>
              </a:rPr>
              <a:t> государственных языков РТ и других языков в РТ на 2014 -2020 годы». Постановление </a:t>
            </a:r>
            <a:r>
              <a:rPr lang="ru-RU" sz="4800" dirty="0" err="1">
                <a:solidFill>
                  <a:schemeClr val="tx1"/>
                </a:solidFill>
              </a:rPr>
              <a:t>Каб</a:t>
            </a:r>
            <a:r>
              <a:rPr lang="ru-RU" sz="4800" dirty="0">
                <a:solidFill>
                  <a:schemeClr val="tx1"/>
                </a:solidFill>
              </a:rPr>
              <a:t>. Мин. РТ от 25.10.2013 г. №794;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Стратегия действий в интересах детей на 2013 -2017 годы. Постановление </a:t>
            </a:r>
            <a:r>
              <a:rPr lang="ru-RU" sz="4800" dirty="0" err="1">
                <a:solidFill>
                  <a:schemeClr val="tx1"/>
                </a:solidFill>
              </a:rPr>
              <a:t>Каб</a:t>
            </a:r>
            <a:r>
              <a:rPr lang="ru-RU" sz="4800" dirty="0">
                <a:solidFill>
                  <a:schemeClr val="tx1"/>
                </a:solidFill>
              </a:rPr>
              <a:t>. Мин. РТ от 11.02.2013 г. №90;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Стратегия развития образования в РТ на 2010 -2015 годы «К..» Постановление </a:t>
            </a:r>
            <a:r>
              <a:rPr lang="ru-RU" sz="4800" dirty="0" err="1">
                <a:solidFill>
                  <a:schemeClr val="tx1"/>
                </a:solidFill>
              </a:rPr>
              <a:t>Каб</a:t>
            </a:r>
            <a:r>
              <a:rPr lang="ru-RU" sz="4800" dirty="0">
                <a:solidFill>
                  <a:schemeClr val="tx1"/>
                </a:solidFill>
              </a:rPr>
              <a:t>. Мин. РТ от 30.12.2010 г. №1174;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 Методические рекомендаций МО и НРТ  «По организации обучения детей татарскому и русскому языку в дошкольных образовательных организациях».</a:t>
            </a:r>
          </a:p>
          <a:p>
            <a:r>
              <a:rPr lang="ru-RU" sz="4800" dirty="0">
                <a:solidFill>
                  <a:schemeClr val="tx1"/>
                </a:solidFill>
              </a:rPr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Деятельность МБДОУ №77 осуществляется на основе международных правовых актов, законов РФ и РТ:</a:t>
            </a:r>
          </a:p>
        </p:txBody>
      </p:sp>
    </p:spTree>
    <p:extLst>
      <p:ext uri="{BB962C8B-B14F-4D97-AF65-F5344CB8AC3E}">
        <p14:creationId xmlns:p14="http://schemas.microsoft.com/office/powerpoint/2010/main" val="101044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842493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118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8712968" cy="3151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63674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196752"/>
            <a:ext cx="8208912" cy="539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56170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96752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hangingPunct="0">
              <a:spcBef>
                <a:spcPct val="20000"/>
              </a:spcBef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Развитие трудовой деятельности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24" y="1916832"/>
            <a:ext cx="768872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7885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360" y="1768737"/>
            <a:ext cx="8388350" cy="5000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40317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103" y="2108533"/>
            <a:ext cx="9937104" cy="42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38456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09999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052736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Образовательная область «Речевое развитие»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75" y="1512378"/>
            <a:ext cx="845661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90187"/>
            <a:ext cx="792088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581" name="AutoShape 5"/>
          <p:cNvCxnSpPr>
            <a:cxnSpLocks noChangeShapeType="1"/>
          </p:cNvCxnSpPr>
          <p:nvPr/>
        </p:nvCxnSpPr>
        <p:spPr bwMode="auto">
          <a:xfrm>
            <a:off x="4702911" y="2714115"/>
            <a:ext cx="0" cy="4468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8086451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256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700808"/>
            <a:ext cx="849694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741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16832"/>
            <a:ext cx="8136904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0037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13690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8391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772816"/>
            <a:ext cx="8496944" cy="3450696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</a:p>
          <a:p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Учреждение организует работу по следующим приоритетным направлениям: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познавательно-речевое развитие дошкольников;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проведение санитарно-гигиенических, профилактических и оздоровительных мероприятий и процедур для детей туберкулезной интоксикацией;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коррекционная работа с детьми с нарушениями речи.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542606" cy="576064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romanUcPeriod"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ea typeface="Times New Roman"/>
                <a:cs typeface="Arial" pitchFamily="34" charset="0"/>
              </a:rPr>
              <a:t>ЦЕЛЕВОЙ РАЗДЕЛ ОБРАЗОВАТЕЛЬНОЙ ПРОГРАММЫ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</a:b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7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7632848" cy="460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2034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082675"/>
            <a:ext cx="8640960" cy="529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22151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704856" cy="100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41933"/>
            <a:ext cx="8640960" cy="711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8640960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63" y="3861048"/>
            <a:ext cx="8736013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36" y="5517232"/>
            <a:ext cx="871855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39220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27270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/>
                <a:latin typeface="Times New Roman"/>
                <a:ea typeface="Calibri"/>
              </a:rPr>
              <a:t>Образовательная область «Познавательное развитие»</a:t>
            </a:r>
            <a:endParaRPr lang="ru-RU" dirty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7"/>
            <a:ext cx="7992888" cy="949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011" y="2650160"/>
            <a:ext cx="638050" cy="489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96952"/>
            <a:ext cx="7560840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26396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640959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52116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8352928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75620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124744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118360" algn="l"/>
              </a:tabLst>
            </a:pPr>
            <a:r>
              <a:rPr lang="ru-RU" b="1" dirty="0" smtClean="0">
                <a:effectLst/>
                <a:latin typeface="Times New Roman"/>
              </a:rPr>
              <a:t>Педагогические условия успешного</a:t>
            </a:r>
            <a:br>
              <a:rPr lang="ru-RU" b="1" dirty="0" smtClean="0">
                <a:effectLst/>
                <a:latin typeface="Times New Roman"/>
              </a:rPr>
            </a:br>
            <a:r>
              <a:rPr lang="ru-RU" b="1" dirty="0" smtClean="0">
                <a:effectLst/>
                <a:latin typeface="Times New Roman"/>
              </a:rPr>
              <a:t>и полноценного интеллектуального развития детей дошкольного возраста</a:t>
            </a:r>
            <a:endParaRPr lang="ru-RU" dirty="0">
              <a:effectLst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8351837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4221088"/>
            <a:ext cx="8351837" cy="1578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264" y="3196927"/>
            <a:ext cx="47625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27109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568951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3236503"/>
            <a:ext cx="8136904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36" y="2694277"/>
            <a:ext cx="457200" cy="1022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257" y="2780928"/>
            <a:ext cx="546690" cy="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6475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1197776"/>
              </p:ext>
            </p:extLst>
          </p:nvPr>
        </p:nvGraphicFramePr>
        <p:xfrm>
          <a:off x="611560" y="2780928"/>
          <a:ext cx="8278719" cy="1107296"/>
        </p:xfrm>
        <a:graphic>
          <a:graphicData uri="http://schemas.openxmlformats.org/drawingml/2006/table">
            <a:tbl>
              <a:tblPr firstRow="1" firstCol="1" bandRow="1"/>
              <a:tblGrid>
                <a:gridCol w="8278719"/>
              </a:tblGrid>
              <a:tr h="11072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852420" algn="l"/>
                        </a:tabLst>
                      </a:pPr>
                      <a:r>
                        <a:rPr lang="ru-RU" sz="1800" b="1" dirty="0">
                          <a:effectLst/>
                          <a:latin typeface="Calibri"/>
                          <a:cs typeface="Times New Roman"/>
                        </a:rPr>
                        <a:t>Традиционные направления РЭМП</a:t>
                      </a:r>
                      <a:endParaRPr lang="ru-RU" sz="24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852420" algn="l"/>
                        </a:tabLst>
                      </a:pPr>
                      <a:r>
                        <a:rPr lang="ru-RU" sz="16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Количество</a:t>
                      </a:r>
                      <a:r>
                        <a:rPr lang="ru-RU" sz="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 счет, величина, форма, число и цифра, ориентировка во времени, ориентировка в пространстве</a:t>
                      </a:r>
                      <a:endParaRPr lang="ru-RU" sz="1600" dirty="0"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052736"/>
            <a:ext cx="8568952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852420" algn="l"/>
              </a:tabLst>
            </a:pPr>
            <a:r>
              <a:rPr lang="ru-RU" sz="2000" b="1" dirty="0" smtClean="0">
                <a:effectLst/>
                <a:latin typeface="Times New Roman"/>
                <a:ea typeface="Times New Roman"/>
                <a:cs typeface="Times New Roman"/>
              </a:rPr>
              <a:t>Развитие элементарных математических представлений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00" y="1476570"/>
            <a:ext cx="84137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00" y="4149080"/>
            <a:ext cx="8379679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12901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62038"/>
            <a:ext cx="8280920" cy="5175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5792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2396836"/>
            <a:ext cx="8568952" cy="3729327"/>
          </a:xfrm>
        </p:spPr>
        <p:txBody>
          <a:bodyPr>
            <a:normAutofit fontScale="92500" lnSpcReduction="10000"/>
          </a:bodyPr>
          <a:lstStyle/>
          <a:p>
            <a:pPr indent="342900" algn="just">
              <a:spcAft>
                <a:spcPts val="0"/>
              </a:spcAft>
            </a:pPr>
            <a:r>
              <a:rPr lang="ru-RU" sz="3200" b="1" dirty="0">
                <a:solidFill>
                  <a:schemeClr val="tx1"/>
                </a:solidFill>
                <a:latin typeface="Arial" pitchFamily="34" charset="0"/>
                <a:ea typeface="Times New Roman"/>
                <a:cs typeface="Arial" pitchFamily="34" charset="0"/>
              </a:rPr>
              <a:t>Цель программы</a:t>
            </a: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Times New Roman"/>
                <a:cs typeface="Arial" pitchFamily="34" charset="0"/>
              </a:rPr>
              <a:t>: позитивная социализация и всестороннее развитие ребенка раннего и дошкольного возраста в адекватных его возрасту детских видах деятельности с учетом их возрастных, индивидуальных психологических и физиологических особенностей.</a:t>
            </a:r>
            <a:endParaRPr lang="ru-RU" sz="2000" dirty="0">
              <a:solidFill>
                <a:schemeClr val="tx1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sz="3200" dirty="0">
                <a:solidFill>
                  <a:schemeClr val="tx1"/>
                </a:solidFill>
                <a:latin typeface="Arial" pitchFamily="34" charset="0"/>
                <a:ea typeface="Times New Roman"/>
                <a:cs typeface="Arial" pitchFamily="34" charset="0"/>
              </a:rPr>
              <a:t> </a:t>
            </a:r>
            <a:endParaRPr lang="ru-RU" sz="2000" dirty="0">
              <a:solidFill>
                <a:schemeClr val="tx1"/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romanUcPeriod"/>
            </a:pPr>
            <a:r>
              <a:rPr lang="ru-RU" sz="2000" b="1" dirty="0">
                <a:solidFill>
                  <a:schemeClr val="tx1"/>
                </a:solidFill>
                <a:latin typeface="Arial" pitchFamily="34" charset="0"/>
                <a:ea typeface="Times New Roman"/>
                <a:cs typeface="Arial" pitchFamily="34" charset="0"/>
              </a:rPr>
              <a:t>ЦЕЛЕВОЙ РАЗДЕЛ ОБРАЗОВАТЕЛЬНОЙ ПРОГРАММЫ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</a:b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32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855530"/>
            <a:ext cx="8424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Детское экспериментирование</a:t>
            </a:r>
            <a:endParaRPr kumimoji="0" lang="ru-RU" sz="16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8208911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8143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352928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37982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836" y="1340768"/>
            <a:ext cx="786764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85068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12886"/>
            <a:ext cx="5616624" cy="4856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412776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852420" algn="l"/>
              </a:tabLst>
            </a:pPr>
            <a:r>
              <a:rPr lang="ru-RU" sz="2000" b="1" dirty="0" smtClean="0">
                <a:effectLst/>
                <a:latin typeface="Times New Roman"/>
              </a:rPr>
              <a:t>Система формирования отношения ребенка к природе родного края</a:t>
            </a: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904501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908720"/>
            <a:ext cx="8669337" cy="5604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05668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99309"/>
            <a:ext cx="7776863" cy="512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5138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124744"/>
            <a:ext cx="864096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0895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Образовательная область «Художественно-эстетическое развитие»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55654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altLang="ru-RU" sz="1600" b="1" dirty="0">
                <a:solidFill>
                  <a:prstClr val="black"/>
                </a:solidFill>
                <a:latin typeface="Arial" pitchFamily="34" charset="0"/>
                <a:cs typeface="Times New Roman" pitchFamily="18" charset="0"/>
              </a:rPr>
              <a:t>Задачи художественно-эстетического развития </a:t>
            </a:r>
            <a:r>
              <a:rPr lang="ru-RU" altLang="ru-RU" sz="1600" b="1" dirty="0" smtClean="0">
                <a:solidFill>
                  <a:prstClr val="black"/>
                </a:solidFill>
                <a:latin typeface="Arial" pitchFamily="34" charset="0"/>
                <a:cs typeface="Times New Roman" pitchFamily="18" charset="0"/>
              </a:rPr>
              <a:t> в </a:t>
            </a:r>
            <a:r>
              <a:rPr lang="ru-RU" altLang="ru-RU" sz="1600" b="1" dirty="0">
                <a:solidFill>
                  <a:prstClr val="black"/>
                </a:solidFill>
                <a:latin typeface="Arial" pitchFamily="34" charset="0"/>
                <a:cs typeface="Times New Roman" pitchFamily="18" charset="0"/>
              </a:rPr>
              <a:t>младшем дошкольном возрасте</a:t>
            </a:r>
            <a:endParaRPr lang="ru-RU" alt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50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568951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97454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980728"/>
            <a:ext cx="86409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altLang="ru-RU" sz="1600" b="1" dirty="0">
                <a:solidFill>
                  <a:prstClr val="black"/>
                </a:solidFill>
                <a:latin typeface="Arial" pitchFamily="34" charset="0"/>
                <a:cs typeface="Times New Roman" pitchFamily="18" charset="0"/>
              </a:rPr>
              <a:t>Задачи художественно-эстетического </a:t>
            </a:r>
            <a:r>
              <a:rPr lang="ru-RU" altLang="ru-RU" sz="1600" b="1" dirty="0" smtClean="0">
                <a:solidFill>
                  <a:prstClr val="black"/>
                </a:solidFill>
                <a:latin typeface="Arial" pitchFamily="34" charset="0"/>
                <a:cs typeface="Times New Roman" pitchFamily="18" charset="0"/>
              </a:rPr>
              <a:t>развития в </a:t>
            </a:r>
            <a:r>
              <a:rPr lang="ru-RU" altLang="ru-RU" sz="1600" b="1" dirty="0">
                <a:solidFill>
                  <a:prstClr val="black"/>
                </a:solidFill>
                <a:latin typeface="Arial" pitchFamily="34" charset="0"/>
                <a:cs typeface="Times New Roman" pitchFamily="18" charset="0"/>
              </a:rPr>
              <a:t>старшем дошкольном возрасте</a:t>
            </a:r>
            <a:endParaRPr lang="ru-RU" alt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05" y="1319282"/>
            <a:ext cx="8718550" cy="5413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41082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029215"/>
            <a:ext cx="7416824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effectLst/>
                <a:latin typeface="Times New Roman"/>
                <a:ea typeface="Times New Roman"/>
                <a:cs typeface="Times New Roman"/>
              </a:rPr>
              <a:t>Детское конструирование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337" y="1772816"/>
            <a:ext cx="5773737" cy="195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05064"/>
            <a:ext cx="704761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5294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75" y="1268760"/>
            <a:ext cx="740394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01" y="3429000"/>
            <a:ext cx="8064896" cy="316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47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124744"/>
            <a:ext cx="8568951" cy="5256584"/>
          </a:xfrm>
        </p:spPr>
        <p:txBody>
          <a:bodyPr>
            <a:normAutofit fontScale="32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Для реализации цели необходимо решить </a:t>
            </a:r>
            <a:r>
              <a:rPr lang="ru-RU" b="1" dirty="0">
                <a:solidFill>
                  <a:schemeClr val="tx1"/>
                </a:solidFill>
              </a:rPr>
              <a:t>следующие задачи</a:t>
            </a:r>
            <a:r>
              <a:rPr lang="ru-RU" dirty="0">
                <a:solidFill>
                  <a:schemeClr val="tx1"/>
                </a:solidFill>
              </a:rPr>
              <a:t>: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Осуществление деятельности по проведению санитарно-гигиенических, профилактических и оздоровительных мероприятий и процедур для детей с  ранним  проявлением туберкулезной интоксикации;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статуса. 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Объединение обучения и воспитания в целостный образовательный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Формирование общей культуры личности детей, в том числе ценностей 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Обеспечение вариативности и разнообразия содержания Программ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Формирование социокультурной среды, соответствующей возрастным, индивидуальным, психологическим и физиологическим особенностям  детей;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Обеспечение психолого-педагогической поддержки семьи и повышение 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 Создание национального культурного пространства для всестороннего развития и обогащения посредством приобщения детей к истокам национальной культуры народов, населяющих Республику Татарстан; 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Создание языковой среды, обеспечивающей формирование у детей интереса к изучению двух государственных языков Республики Татарстан, развитие первоначальных умений и навыков практического владения  татарским и русским языком в устной форме;</a:t>
            </a: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Создание условий для формирования правильного звукопроизношения и закрепление его на словесном материале исходя из индивидуальных нарушений звуков детей. Развитие артикуляционной моторики, фонематических процессов, грамматического строя речи через коррекцию дефектов.</a:t>
            </a:r>
          </a:p>
          <a:p>
            <a:r>
              <a:rPr lang="ru-RU" sz="2800" dirty="0">
                <a:solidFill>
                  <a:schemeClr val="tx1"/>
                </a:solidFill>
              </a:rPr>
              <a:t>Для достижения целей Программы первостепенное значение имеют:</a:t>
            </a:r>
            <a:endParaRPr lang="ru-RU" sz="2800" dirty="0">
              <a:solidFill>
                <a:schemeClr val="tx1"/>
              </a:solidFill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забота о здоровье, эмоциональном благополучии и своевременном  всестороннем развитии каждого ребенка;</a:t>
            </a:r>
            <a:endParaRPr lang="ru-RU" sz="2800" dirty="0">
              <a:solidFill>
                <a:schemeClr val="tx1"/>
              </a:solidFill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создание в группе атмосферы гуманного и доброжелательного  отношения  ко всем воспитанникам, что позволяет растить  их общительными, добрыми и любознательными, инициативными, стремящимися к самостоятельному творчеству;</a:t>
            </a:r>
            <a:endParaRPr lang="ru-RU" sz="2800" dirty="0">
              <a:solidFill>
                <a:schemeClr val="tx1"/>
              </a:solidFill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максимальное использование  различных видов детской деятельности, их интеграция в целях повышения эффективности воспитательно-образовательного процесса;</a:t>
            </a:r>
            <a:endParaRPr lang="ru-RU" sz="2800" dirty="0">
              <a:solidFill>
                <a:schemeClr val="tx1"/>
              </a:solidFill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творческая организация воспитательно-образовательного процесса;</a:t>
            </a:r>
            <a:endParaRPr lang="ru-RU" sz="2800" dirty="0">
              <a:solidFill>
                <a:schemeClr val="tx1"/>
              </a:solidFill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вариативность использования образовательного материала, позволяющая развивать творчество в соответствии  с интересами и наклонностями каждого ребенка;</a:t>
            </a:r>
            <a:endParaRPr lang="ru-RU" sz="2800" dirty="0">
              <a:solidFill>
                <a:schemeClr val="tx1"/>
              </a:solidFill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уважительное отношение к результатам детского творчества;</a:t>
            </a:r>
            <a:endParaRPr lang="ru-RU" sz="2800" dirty="0">
              <a:solidFill>
                <a:schemeClr val="tx1"/>
              </a:solidFill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единство подходов в воспитании детей  в условиях дошкольного образовательного учреждения и семьи;</a:t>
            </a:r>
            <a:endParaRPr lang="ru-RU" sz="2800" dirty="0">
              <a:solidFill>
                <a:schemeClr val="tx1"/>
              </a:solidFill>
            </a:endParaRPr>
          </a:p>
          <a:p>
            <a:pPr lvl="0"/>
            <a:r>
              <a:rPr lang="ru-RU" sz="2800" dirty="0">
                <a:solidFill>
                  <a:schemeClr val="tx1"/>
                </a:solidFill>
              </a:rPr>
              <a:t>соблюдение в работе детского сада и  начальной школы преемственности, исключающей умственные и физические перегрузки в содержании образования детей дошкольного возраста, обеспечивая отсутствие давления предметного обучения.</a:t>
            </a:r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 </a:t>
            </a: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76672"/>
            <a:ext cx="8363272" cy="576064"/>
          </a:xfrm>
        </p:spPr>
        <p:txBody>
          <a:bodyPr>
            <a:normAutofit fontScale="90000"/>
          </a:bodyPr>
          <a:lstStyle/>
          <a:p>
            <a:pPr marL="514350" indent="-514350">
              <a:buFont typeface="+mj-lt"/>
              <a:buAutoNum type="romanUcPeriod"/>
            </a:pPr>
            <a:r>
              <a:rPr lang="ru-RU" sz="20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ЦЕЛЕВОЙ РАЗДЕЛ ОБРАЗОВАТЕЛЬНОЙ ПРОГРАММЫ</a:t>
            </a:r>
            <a:r>
              <a:rPr lang="ru-RU" sz="1800" b="1" dirty="0">
                <a:solidFill>
                  <a:prstClr val="black"/>
                </a:solidFill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ru-RU" sz="1800" b="1" dirty="0">
                <a:solidFill>
                  <a:prstClr val="black"/>
                </a:solidFill>
                <a:latin typeface="Arial" pitchFamily="34" charset="0"/>
                <a:ea typeface="Calibri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76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06397" y="1052736"/>
            <a:ext cx="4551246" cy="6227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effectLst/>
                <a:latin typeface="Times New Roman"/>
                <a:ea typeface="Times New Roman"/>
                <a:cs typeface="Times New Roman"/>
              </a:rPr>
              <a:t>Музыкальное развитие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1671521"/>
            <a:ext cx="78089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2492896"/>
            <a:ext cx="7808913" cy="86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79950"/>
            <a:ext cx="8280920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" y="4748951"/>
            <a:ext cx="8877300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0395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7793038" cy="537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7779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7"/>
            <a:ext cx="8568951" cy="453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34700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6801393"/>
              </p:ext>
            </p:extLst>
          </p:nvPr>
        </p:nvGraphicFramePr>
        <p:xfrm>
          <a:off x="971600" y="2276873"/>
          <a:ext cx="7560840" cy="383686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867208"/>
                <a:gridCol w="2378709"/>
                <a:gridCol w="2314923"/>
              </a:tblGrid>
              <a:tr h="24418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Формы образовательной деятельности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91" marR="65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7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Организованнаяобразовательная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деятельность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91" marR="65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Режимные моменты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91" marR="65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Самостоятельная деятельность детей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91" marR="65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53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Формы организации детей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91" marR="65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6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Индивидуальные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Подгрупповые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групповые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91" marR="65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Групповые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Подгрупповые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Индивидуальные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91" marR="65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Индивидуальные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подгрупповые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91" marR="65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286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Наблюдение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Чтение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Игра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Игровое упражнение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Проблемная ситуация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Беседа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Совместная с воспитателем игра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Совместная со сверстниками игра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Индивидуальная игра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Праздник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Экскурсия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Ситуация морального выбора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Проектная деятельность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Интегративная деятельность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Коллективное обобщающее занятие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91" marR="65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Игровое упражнение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Совместная с воспитателем игра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Совместная со сверстниками игра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Индивидуальная игра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28600" algn="l"/>
                        </a:tabLs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Ситуативный разговор с детьми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28600" algn="l"/>
                        </a:tabLs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Педагогическая ситуация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28600" algn="l"/>
                        </a:tabLs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Беседа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11760" algn="l"/>
                          <a:tab pos="228600" algn="l"/>
                        </a:tabLs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Ситуация морального выбора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Проектная деятельность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Интегративная деятельность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91" marR="65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Совместная со сверстниками игра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Индивидуальная игра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135890" algn="l"/>
                          <a:tab pos="228600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 всех видах самостоятельной  детской деятельности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3975" algn="l"/>
                        </a:tabLs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91" marR="656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052736"/>
            <a:ext cx="8568952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Реализация национально-регионального компонента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83568" y="1798603"/>
            <a:ext cx="846043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Формы образовательной деятельности по реализации национально-регионального компонента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4039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-434017" y="836712"/>
            <a:ext cx="9577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Примерное содержание образовательной деятельности национально-регионального компонента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3043"/>
            <a:ext cx="7920879" cy="5293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77157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556792"/>
            <a:ext cx="8352928" cy="4464496"/>
          </a:xfrm>
        </p:spPr>
        <p:txBody>
          <a:bodyPr>
            <a:normAutofit fontScale="92500" lnSpcReduction="20000"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Реализация УМК по обучению русскоязычных  детей татарскому языку</a:t>
            </a:r>
            <a:endParaRPr lang="ru-RU" sz="20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0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Учебно-методический комплект «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Татарча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с</a:t>
            </a:r>
            <a:r>
              <a:rPr lang="tt-RU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өйләшәбез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</a:t>
            </a:r>
            <a:r>
              <a:rPr lang="tt-RU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- 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tt-RU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Говорим по- татарски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»</a:t>
            </a:r>
            <a:r>
              <a:rPr lang="tt-RU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для обучения русскоязычных детей 4- 7 лет татарскому языку  </a:t>
            </a:r>
            <a:r>
              <a:rPr lang="tt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состоит из трёх</a:t>
            </a:r>
            <a:r>
              <a:rPr lang="tt-RU" i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tt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проектов:</a:t>
            </a:r>
            <a:endParaRPr lang="ru-RU" sz="20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tt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Средняя группа  (4- 5 лет) – “Минем өем” (Мой дом).</a:t>
            </a:r>
            <a:endParaRPr lang="ru-RU" sz="20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tt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Старшая группа (5- 6 лет) – “Уйный-уйный үсәбез” (Растем играя).</a:t>
            </a:r>
            <a:endParaRPr lang="ru-RU" sz="20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indent="431800" algn="just">
              <a:lnSpc>
                <a:spcPct val="115000"/>
              </a:lnSpc>
              <a:spcAft>
                <a:spcPts val="0"/>
              </a:spcAft>
            </a:pPr>
            <a:r>
              <a:rPr lang="tt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Подготовительная группа (6- 7 лет)– “Без инде хәзер зурлар, мәктәпкә илтә юллар” (Мы теперь уже большие, в школу ведут дороги).</a:t>
            </a:r>
            <a:endParaRPr lang="ru-RU" sz="20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02016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980728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</a:rPr>
              <a:t>Развивающая коррекционная работа с детьми</a:t>
            </a:r>
            <a:endParaRPr lang="ru-RU" sz="2400" dirty="0">
              <a:effectLst/>
            </a:endParaRP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46325"/>
            <a:ext cx="8352927" cy="360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372854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13643" y="951652"/>
            <a:ext cx="3916714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Работа педагога-психолога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41850"/>
            <a:ext cx="9036496" cy="541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101240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844824"/>
            <a:ext cx="8136903" cy="4248472"/>
          </a:xfrm>
        </p:spPr>
        <p:txBody>
          <a:bodyPr>
            <a:normAutofit fontScale="85000" lnSpcReduction="10000"/>
          </a:bodyPr>
          <a:lstStyle/>
          <a:p>
            <a:pPr indent="431800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</a:rPr>
              <a:t>Поддержка детской инициативы несет в себе внутреннее побуждение к новой деятельности, начинание. Способность к самостоятельным, активным действиям; предприимчивость.</a:t>
            </a:r>
            <a:endParaRPr lang="ru-RU" dirty="0">
              <a:solidFill>
                <a:schemeClr val="tx1"/>
              </a:solidFill>
            </a:endParaRPr>
          </a:p>
          <a:p>
            <a:pPr indent="431800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</a:rPr>
              <a:t>Поддержка - короткое или небольшое оказание той или иной помощи человеку в трудной для него ситуации.</a:t>
            </a:r>
            <a:endParaRPr lang="ru-RU" dirty="0">
              <a:solidFill>
                <a:schemeClr val="tx1"/>
              </a:solidFill>
            </a:endParaRPr>
          </a:p>
          <a:p>
            <a:pPr indent="431800" algn="just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</a:rPr>
              <a:t>Инициатива, инициативность - </a:t>
            </a:r>
            <a:r>
              <a:rPr lang="ru-RU" dirty="0">
                <a:solidFill>
                  <a:schemeClr val="tx1"/>
                </a:solidFill>
                <a:latin typeface="Times New Roman"/>
                <a:hlinkClick r:id="rId2" tooltip="Статья: Активность"/>
              </a:rPr>
              <a:t>активность</a:t>
            </a:r>
            <a:r>
              <a:rPr lang="ru-RU" dirty="0">
                <a:solidFill>
                  <a:schemeClr val="tx1"/>
                </a:solidFill>
                <a:latin typeface="Times New Roman"/>
              </a:rPr>
              <a:t> в начинании, активность продвигать начинания, запускать новые </a:t>
            </a:r>
            <a:r>
              <a:rPr lang="ru-RU" dirty="0">
                <a:solidFill>
                  <a:schemeClr val="tx1"/>
                </a:solidFill>
                <a:latin typeface="Times New Roman"/>
                <a:hlinkClick r:id="rId3" tooltip="Статья: Дело"/>
              </a:rPr>
              <a:t>дела</a:t>
            </a:r>
            <a:r>
              <a:rPr lang="ru-RU" dirty="0">
                <a:solidFill>
                  <a:schemeClr val="tx1"/>
                </a:solidFill>
                <a:latin typeface="Times New Roman"/>
              </a:rPr>
              <a:t>, вовлекая туда окружающих людей.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</a:rPr>
              <a:t>        Программа   обеспечивает  полноценное развитие личности детей во всех основных образовательных областях, а именно: в сферах социально-коммуникативного, познавательного, речевого, художественно-эстетического и физического развития личности детей на фоне их эмоционального благополучия и положительного отношения к миру, к себе и к другим людям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980728"/>
            <a:ext cx="8280920" cy="49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Способы и направления поддержки детской инициативы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962742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/>
          <a:lstStyle/>
          <a:p>
            <a:r>
              <a:rPr lang="en-US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Содержательный раздел</a:t>
            </a:r>
            <a:endParaRPr lang="ru-RU" dirty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0474"/>
            <a:ext cx="8352927" cy="5192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7384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544616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dirty="0">
                <a:solidFill>
                  <a:schemeClr val="tx1"/>
                </a:solidFill>
              </a:rPr>
              <a:t>Принципы построения Программы</a:t>
            </a:r>
            <a:r>
              <a:rPr lang="ru-RU" sz="2800" b="1" dirty="0">
                <a:solidFill>
                  <a:schemeClr val="tx1"/>
                </a:solidFill>
              </a:rPr>
              <a:t>:</a:t>
            </a:r>
            <a:endParaRPr lang="ru-RU" sz="2800" dirty="0">
              <a:solidFill>
                <a:schemeClr val="tx1"/>
              </a:solidFill>
            </a:endParaRPr>
          </a:p>
          <a:p>
            <a:pPr lvl="0"/>
            <a:r>
              <a:rPr lang="ru-RU" sz="4400" dirty="0">
                <a:solidFill>
                  <a:schemeClr val="tx1"/>
                </a:solidFill>
              </a:rPr>
              <a:t>Принцип </a:t>
            </a:r>
            <a:r>
              <a:rPr lang="ru-RU" sz="4400" b="1" dirty="0">
                <a:solidFill>
                  <a:schemeClr val="tx1"/>
                </a:solidFill>
              </a:rPr>
              <a:t>развивающего образования</a:t>
            </a:r>
            <a:r>
              <a:rPr lang="ru-RU" sz="4800" dirty="0">
                <a:solidFill>
                  <a:schemeClr val="tx1"/>
                </a:solidFill>
              </a:rPr>
              <a:t>,</a:t>
            </a:r>
            <a:r>
              <a:rPr lang="ru-RU" sz="4800" b="1" i="1" dirty="0">
                <a:solidFill>
                  <a:schemeClr val="tx1"/>
                </a:solidFill>
              </a:rPr>
              <a:t> </a:t>
            </a:r>
            <a:r>
              <a:rPr lang="ru-RU" sz="4800" dirty="0">
                <a:solidFill>
                  <a:schemeClr val="tx1"/>
                </a:solidFill>
              </a:rPr>
              <a:t>целью которого является развитие ребенка.</a:t>
            </a:r>
          </a:p>
          <a:p>
            <a:r>
              <a:rPr lang="ru-RU" sz="4800" dirty="0">
                <a:solidFill>
                  <a:schemeClr val="tx1"/>
                </a:solidFill>
              </a:rPr>
              <a:t>            Развивающий характер образования реализуется через деятель­ность каждого ребенка в   </a:t>
            </a:r>
          </a:p>
          <a:p>
            <a:r>
              <a:rPr lang="ru-RU" sz="4800" dirty="0">
                <a:solidFill>
                  <a:schemeClr val="tx1"/>
                </a:solidFill>
              </a:rPr>
              <a:t>           зоне его ближайшего развития;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Сочетание </a:t>
            </a:r>
            <a:r>
              <a:rPr lang="ru-RU" sz="4800" b="1" dirty="0">
                <a:solidFill>
                  <a:schemeClr val="tx1"/>
                </a:solidFill>
              </a:rPr>
              <a:t>принципа научной обоснованности и практической применимости</a:t>
            </a:r>
            <a:r>
              <a:rPr lang="ru-RU" sz="4800" u="sng" dirty="0">
                <a:solidFill>
                  <a:schemeClr val="tx1"/>
                </a:solidFill>
              </a:rPr>
              <a:t>.</a:t>
            </a:r>
            <a:r>
              <a:rPr lang="ru-RU" sz="4800" dirty="0">
                <a:solidFill>
                  <a:schemeClr val="tx1"/>
                </a:solidFill>
              </a:rPr>
              <a:t> Содержание программы соответствует основным положениям возрастной психологии и дошкольной педагогики;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Соответствие  </a:t>
            </a:r>
            <a:r>
              <a:rPr lang="ru-RU" sz="4800" b="1" dirty="0">
                <a:solidFill>
                  <a:schemeClr val="tx1"/>
                </a:solidFill>
              </a:rPr>
              <a:t>критериям полноты, необходимости и достаточности</a:t>
            </a:r>
            <a:r>
              <a:rPr lang="ru-RU" sz="4800" dirty="0">
                <a:solidFill>
                  <a:schemeClr val="tx1"/>
                </a:solidFill>
              </a:rPr>
              <a:t>, то есть позволять решать поставленные цели и задачи только на необходимом и достаточном материале, максимально приближаться к разумному «минимуму»;</a:t>
            </a:r>
          </a:p>
          <a:p>
            <a:pPr lvl="0"/>
            <a:r>
              <a:rPr lang="ru-RU" sz="4800" b="1" dirty="0">
                <a:solidFill>
                  <a:schemeClr val="tx1"/>
                </a:solidFill>
              </a:rPr>
              <a:t>Единство воспитательных, развивающих и обучающих целей и задач</a:t>
            </a:r>
            <a:r>
              <a:rPr lang="ru-RU" sz="4800" dirty="0">
                <a:solidFill>
                  <a:schemeClr val="tx1"/>
                </a:solidFill>
              </a:rPr>
              <a:t> процесса образования детей дошкольного возраста, в процессе реализации которых формируются такие знания, умения и навыки, которые имеют непосредственное отношение к развитию детей дошкольного возраста;</a:t>
            </a:r>
          </a:p>
          <a:p>
            <a:pPr lvl="0"/>
            <a:r>
              <a:rPr lang="ru-RU" sz="4800" b="1" dirty="0">
                <a:solidFill>
                  <a:schemeClr val="tx1"/>
                </a:solidFill>
              </a:rPr>
              <a:t>Принцип интеграции образовательных областей (</a:t>
            </a:r>
            <a:r>
              <a:rPr lang="ru-RU" sz="4800" dirty="0">
                <a:solidFill>
                  <a:schemeClr val="tx1"/>
                </a:solidFill>
              </a:rPr>
              <a:t>социально-коммуникативное развитие,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ru-RU" sz="4800" dirty="0">
                <a:solidFill>
                  <a:schemeClr val="tx1"/>
                </a:solidFill>
              </a:rPr>
              <a:t>познавательное развитие,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ru-RU" sz="4800" dirty="0">
                <a:solidFill>
                  <a:schemeClr val="tx1"/>
                </a:solidFill>
              </a:rPr>
              <a:t>речевое развитие,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ru-RU" sz="4800" dirty="0">
                <a:solidFill>
                  <a:schemeClr val="tx1"/>
                </a:solidFill>
              </a:rPr>
              <a:t>художественно-эстетическое развитие, физическое развитие)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ru-RU" sz="4800" dirty="0">
                <a:solidFill>
                  <a:schemeClr val="tx1"/>
                </a:solidFill>
              </a:rPr>
              <a:t>в соответствии с возрастными возможностями и особенностями воспитанников, спецификой и возможностями образовательных областей;</a:t>
            </a:r>
          </a:p>
          <a:p>
            <a:pPr lvl="0"/>
            <a:r>
              <a:rPr lang="ru-RU" sz="4800" b="1" dirty="0">
                <a:solidFill>
                  <a:schemeClr val="tx1"/>
                </a:solidFill>
              </a:rPr>
              <a:t>Комплексно-тематический принцип</a:t>
            </a:r>
            <a:r>
              <a:rPr lang="ru-RU" sz="4800" dirty="0">
                <a:solidFill>
                  <a:schemeClr val="tx1"/>
                </a:solidFill>
              </a:rPr>
              <a:t> построения образовательного процесса; </a:t>
            </a:r>
          </a:p>
          <a:p>
            <a:pPr lvl="0"/>
            <a:r>
              <a:rPr lang="ru-RU" sz="4800" b="1" dirty="0">
                <a:solidFill>
                  <a:schemeClr val="tx1"/>
                </a:solidFill>
              </a:rPr>
              <a:t>Решение программных образовательных задач в совместной деятельности взрослого и детей и самостоятельной деятельности</a:t>
            </a:r>
            <a:r>
              <a:rPr lang="ru-RU" sz="4800" dirty="0">
                <a:solidFill>
                  <a:schemeClr val="tx1"/>
                </a:solidFill>
              </a:rPr>
              <a:t> детей не только в рамках непосредственно образовательной деятельности, но и при  проведении режимных моментов в соответствии со спецификой дошкольного образования;</a:t>
            </a:r>
          </a:p>
          <a:p>
            <a:pPr lvl="0"/>
            <a:r>
              <a:rPr lang="ru-RU" sz="4800" b="1" dirty="0">
                <a:solidFill>
                  <a:schemeClr val="tx1"/>
                </a:solidFill>
              </a:rPr>
              <a:t>Построение образовательного процесса на адекватных возрасту формах работы с детьми</a:t>
            </a:r>
            <a:r>
              <a:rPr lang="ru-RU" sz="4800" dirty="0">
                <a:solidFill>
                  <a:schemeClr val="tx1"/>
                </a:solidFill>
              </a:rPr>
              <a:t>. Основной формой работы с детьми дошкольного возраста и ведущим видом деятельности для них является игра.</a:t>
            </a:r>
          </a:p>
          <a:p>
            <a:pPr lvl="0"/>
            <a:r>
              <a:rPr lang="ru-RU" sz="4800" b="1" dirty="0">
                <a:solidFill>
                  <a:schemeClr val="tx1"/>
                </a:solidFill>
              </a:rPr>
              <a:t>Принцип </a:t>
            </a:r>
            <a:r>
              <a:rPr lang="ru-RU" sz="4800" b="1" dirty="0" err="1">
                <a:solidFill>
                  <a:schemeClr val="tx1"/>
                </a:solidFill>
              </a:rPr>
              <a:t>гуманизации</a:t>
            </a:r>
            <a:r>
              <a:rPr lang="ru-RU" sz="4800" b="1" dirty="0">
                <a:solidFill>
                  <a:schemeClr val="tx1"/>
                </a:solidFill>
              </a:rPr>
              <a:t>, дифференциации и индивидуализации</a:t>
            </a:r>
            <a:r>
              <a:rPr lang="ru-RU" sz="4800" dirty="0">
                <a:solidFill>
                  <a:schemeClr val="tx1"/>
                </a:solidFill>
              </a:rPr>
              <a:t>, непрерывности и системности образования.</a:t>
            </a:r>
          </a:p>
          <a:p>
            <a:r>
              <a:rPr lang="ru-RU" sz="4800" dirty="0">
                <a:solidFill>
                  <a:schemeClr val="tx1"/>
                </a:solidFill>
              </a:rPr>
              <a:t>Отражение принципа </a:t>
            </a:r>
            <a:r>
              <a:rPr lang="ru-RU" sz="4800" dirty="0" err="1">
                <a:solidFill>
                  <a:schemeClr val="tx1"/>
                </a:solidFill>
              </a:rPr>
              <a:t>гуманизации</a:t>
            </a:r>
            <a:r>
              <a:rPr lang="ru-RU" sz="4800" dirty="0">
                <a:solidFill>
                  <a:schemeClr val="tx1"/>
                </a:solidFill>
              </a:rPr>
              <a:t> в образовательной программе означает: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признание уникальности и неповторимости личности каждого ребенка;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признание неограниченных возможностей развития личного потенциала каждого      </a:t>
            </a:r>
          </a:p>
          <a:p>
            <a:r>
              <a:rPr lang="ru-RU" sz="4800" dirty="0">
                <a:solidFill>
                  <a:schemeClr val="tx1"/>
                </a:solidFill>
              </a:rPr>
              <a:t>       ребенка;</a:t>
            </a:r>
          </a:p>
          <a:p>
            <a:pPr lvl="0"/>
            <a:r>
              <a:rPr lang="ru-RU" sz="4800" dirty="0">
                <a:solidFill>
                  <a:schemeClr val="tx1"/>
                </a:solidFill>
              </a:rPr>
              <a:t>уважение к личности ребенка со стороны всех участников образовательного    процесса.</a:t>
            </a:r>
          </a:p>
          <a:p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84976" cy="786416"/>
          </a:xfrm>
        </p:spPr>
        <p:txBody>
          <a:bodyPr>
            <a:normAutofit fontScale="90000"/>
          </a:bodyPr>
          <a:lstStyle/>
          <a:p>
            <a:pPr marL="514350" indent="-514350">
              <a:buFont typeface="+mj-lt"/>
              <a:buAutoNum type="romanUcPeriod"/>
            </a:pPr>
            <a:r>
              <a:rPr lang="ru-RU" sz="20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ЦЕЛЕВОЙ РАЗДЕЛ ОБРАЗОВАТЕЛЬНОЙ ПРОГРАММЫ</a:t>
            </a:r>
            <a:r>
              <a:rPr lang="ru-RU" sz="1800" b="1" dirty="0">
                <a:solidFill>
                  <a:prstClr val="black"/>
                </a:solidFill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ru-RU" sz="1800" b="1" dirty="0">
                <a:solidFill>
                  <a:prstClr val="black"/>
                </a:solidFill>
                <a:latin typeface="Arial" pitchFamily="34" charset="0"/>
                <a:ea typeface="Calibri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35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576064"/>
          </a:xfrm>
        </p:spPr>
        <p:txBody>
          <a:bodyPr>
            <a:noAutofit/>
          </a:bodyPr>
          <a:lstStyle/>
          <a:p>
            <a:pPr marL="228600" fontAlgn="ctr">
              <a:lnSpc>
                <a:spcPct val="115000"/>
              </a:lnSpc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III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 ОРГАНИЗАЦИОННЫЙ РАЗДЕЛ</a:t>
            </a:r>
            <a:r>
              <a:rPr lang="ru-RU" sz="2400" dirty="0"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ru-RU" sz="2400" dirty="0">
                <a:latin typeface="Arial" pitchFamily="34" charset="0"/>
                <a:ea typeface="Calibri"/>
                <a:cs typeface="Arial" pitchFamily="34" charset="0"/>
              </a:rPr>
            </a:b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58605" y="580618"/>
            <a:ext cx="7416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effectLst/>
                <a:latin typeface="Times New Roman"/>
                <a:ea typeface="Times New Roman"/>
              </a:rPr>
              <a:t>Материально-техническое обеспечение Программы</a:t>
            </a:r>
            <a:endParaRPr lang="ru-RU" sz="2000" dirty="0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748463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149433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360040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III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 ОРГАНИЗАЦИОННЫЙ РАЗДЕЛ</a:t>
            </a:r>
            <a:r>
              <a:rPr lang="ru-RU" sz="2400" dirty="0"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ru-RU" sz="2400" dirty="0">
                <a:latin typeface="Arial" pitchFamily="34" charset="0"/>
                <a:ea typeface="Calibri"/>
                <a:cs typeface="Arial" pitchFamily="34" charset="0"/>
              </a:rPr>
            </a:br>
            <a:endParaRPr lang="ru-RU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53551"/>
            <a:ext cx="8568952" cy="598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90635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546955" y="443504"/>
            <a:ext cx="8229600" cy="642400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III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 ОРГАНИЗАЦИОННЫЙ РАЗДЕЛ</a:t>
            </a:r>
            <a:r>
              <a:rPr lang="ru-RU" sz="2400" dirty="0"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ru-RU" sz="2400" dirty="0">
                <a:latin typeface="Arial" pitchFamily="34" charset="0"/>
                <a:ea typeface="Calibri"/>
                <a:cs typeface="Arial" pitchFamily="34" charset="0"/>
              </a:rPr>
            </a:br>
            <a:endParaRPr lang="ru-RU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964487" cy="609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076379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5314" y="404664"/>
            <a:ext cx="8229600" cy="642400"/>
          </a:xfrm>
        </p:spPr>
        <p:txBody>
          <a:bodyPr>
            <a:normAutofit fontScale="90000"/>
          </a:bodyPr>
          <a:lstStyle/>
          <a:p>
            <a:pPr marL="180340" indent="-180340"/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III</a:t>
            </a:r>
            <a:r>
              <a:rPr lang="ru-RU" sz="22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 ОРГАНИЗАЦИОННЫЙ РАЗДЕЛ</a:t>
            </a:r>
            <a:r>
              <a:rPr lang="ru-RU" sz="2200" dirty="0">
                <a:latin typeface="Arial" pitchFamily="34" charset="0"/>
                <a:ea typeface="Calibri"/>
                <a:cs typeface="Arial" pitchFamily="34" charset="0"/>
              </a:rPr>
              <a:t/>
            </a:r>
            <a:br>
              <a:rPr lang="ru-RU" sz="2200" dirty="0">
                <a:latin typeface="Arial" pitchFamily="34" charset="0"/>
                <a:ea typeface="Calibri"/>
                <a:cs typeface="Arial" pitchFamily="34" charset="0"/>
              </a:rPr>
            </a:br>
            <a:endParaRPr lang="ru-RU" dirty="0"/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764705"/>
            <a:ext cx="8208912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3304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720080"/>
          </a:xfrm>
        </p:spPr>
        <p:txBody>
          <a:bodyPr/>
          <a:lstStyle/>
          <a:p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III</a:t>
            </a:r>
            <a:r>
              <a:rPr lang="ru-RU" sz="22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 ОРГАНИЗАЦИОННЫЙ РАЗДЕЛ</a:t>
            </a:r>
            <a:endParaRPr lang="ru-RU" dirty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75" y="883070"/>
            <a:ext cx="6299200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10" y="1723802"/>
            <a:ext cx="8039146" cy="4945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974587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III</a:t>
            </a:r>
            <a:r>
              <a:rPr lang="ru-RU" sz="22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 ОРГАНИЗАЦИОННЫЙ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847295"/>
            <a:ext cx="871296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Режим дня для всех  групп </a:t>
            </a:r>
            <a:r>
              <a:rPr lang="ru-RU" sz="1600" dirty="0">
                <a:latin typeface="Calibri"/>
                <a:ea typeface="Times New Roman"/>
                <a:cs typeface="Times New Roman"/>
              </a:rPr>
              <a:t> </a:t>
            </a:r>
            <a:r>
              <a:rPr lang="ru-RU" sz="16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Теплый период </a:t>
            </a:r>
            <a:endParaRPr lang="ru-RU" dirty="0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58178"/>
            <a:ext cx="8424935" cy="5599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072155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48072"/>
          </a:xfrm>
        </p:spPr>
        <p:txBody>
          <a:bodyPr/>
          <a:lstStyle/>
          <a:p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III</a:t>
            </a:r>
            <a:r>
              <a:rPr lang="ru-RU" sz="22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 ОРГАНИЗАЦИОННЫЙ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764" y="883069"/>
            <a:ext cx="896448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180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/>
                <a:ea typeface="Calibri"/>
                <a:cs typeface="Times New Roman"/>
              </a:rPr>
              <a:t>Особенности традиционных событий, праздников, мероприятий</a:t>
            </a: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64" y="1354995"/>
            <a:ext cx="8802724" cy="5674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355171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/>
          <a:lstStyle/>
          <a:p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III</a:t>
            </a:r>
            <a:r>
              <a:rPr lang="ru-RU" sz="22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 ОРГАНИЗАЦИОННЫЙ РАЗДЕЛ</a:t>
            </a:r>
            <a:endParaRPr lang="ru-RU" dirty="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19"/>
            <a:ext cx="8496944" cy="583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2281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6956" y="321884"/>
            <a:ext cx="8229600" cy="426376"/>
          </a:xfrm>
        </p:spPr>
        <p:txBody>
          <a:bodyPr>
            <a:normAutofit fontScale="90000"/>
          </a:bodyPr>
          <a:lstStyle/>
          <a:p>
            <a:r>
              <a:rPr lang="en-US" sz="22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III</a:t>
            </a:r>
            <a:r>
              <a:rPr lang="ru-RU" sz="22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 ОРГАНИЗАЦИОННЫЙ РАЗДЕЛ</a:t>
            </a:r>
            <a:endParaRPr lang="ru-RU" dirty="0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3"/>
            <a:ext cx="8964488" cy="5904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358452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/>
          <a:lstStyle/>
          <a:p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III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 ОРГАНИЗАЦИОННЫЙ РАЗДЕЛ</a:t>
            </a:r>
            <a:endParaRPr lang="ru-RU" dirty="0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7"/>
            <a:ext cx="8640960" cy="604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32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590047"/>
              </p:ext>
            </p:extLst>
          </p:nvPr>
        </p:nvGraphicFramePr>
        <p:xfrm>
          <a:off x="683568" y="1988840"/>
          <a:ext cx="8136904" cy="364444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21324"/>
                <a:gridCol w="2796195"/>
                <a:gridCol w="1587650"/>
                <a:gridCol w="1431735"/>
              </a:tblGrid>
              <a:tr h="6348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cs typeface="Times New Roman"/>
                        </a:rPr>
                        <a:t>Возрастная категория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cs typeface="Times New Roman"/>
                        </a:rPr>
                        <a:t>Направленность групп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cs typeface="Times New Roman"/>
                        </a:rPr>
                        <a:t>Количество групп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cs typeface="Times New Roman"/>
                        </a:rPr>
                        <a:t>Количество детей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cs typeface="Times New Roman"/>
                        </a:rPr>
                        <a:t>От 2 до 3 лет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Общеразвивающая 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23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2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cs typeface="Times New Roman"/>
                        </a:rPr>
                        <a:t>От 3 до 5 лет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Общеразвивающая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21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cs typeface="Times New Roman"/>
                        </a:rPr>
                        <a:t>От 5 до 6 лет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cs typeface="Times New Roman"/>
                        </a:rPr>
                        <a:t>Общеразвивающая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23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От 6 до 7 лет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cs typeface="Times New Roman"/>
                        </a:rPr>
                        <a:t>Логопедическая 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19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От 1,5 до 3 лет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cs typeface="Times New Roman"/>
                        </a:rPr>
                        <a:t>Оздоровительная 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13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От 3 до 5 лет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cs typeface="Times New Roman"/>
                        </a:rPr>
                        <a:t>Оздоровительная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1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25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4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От 5 до7 лет 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cs typeface="Times New Roman"/>
                        </a:rPr>
                        <a:t>Оздоровительная</a:t>
                      </a:r>
                      <a:endParaRPr lang="ru-RU" sz="12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cs typeface="Times New Roman"/>
                        </a:rPr>
                        <a:t>22</a:t>
                      </a:r>
                      <a:endParaRPr lang="ru-RU" sz="12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45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cs typeface="Times New Roman"/>
                        </a:rPr>
                        <a:t>Всего 7 групп – 146 детей</a:t>
                      </a:r>
                      <a:endParaRPr lang="ru-RU" sz="1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ru-RU" sz="20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ЦЕЛЕВОЙ РАЗДЕЛ ОБРАЗОВАТЕЛЬНОЙ </a:t>
            </a:r>
            <a:r>
              <a:rPr lang="ru-RU" sz="2000" b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ПРОГРАММЫ</a:t>
            </a:r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39215" y="1266528"/>
            <a:ext cx="491262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Контингент воспитанников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90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/>
          <a:lstStyle/>
          <a:p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III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 ОРГАНИЗАЦИОННЫЙ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0211" y="1050527"/>
            <a:ext cx="55999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</a:rPr>
              <a:t>Формы образовательной деятельности</a:t>
            </a:r>
            <a:endParaRPr lang="ru-RU" sz="2400" dirty="0">
              <a:effectLst/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12192"/>
            <a:ext cx="8568951" cy="5345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427846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98384"/>
          </a:xfrm>
        </p:spPr>
        <p:txBody>
          <a:bodyPr/>
          <a:lstStyle/>
          <a:p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III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 ОРГАНИЗАЦИОННЫЙ РАЗДЕЛ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78942" y="980728"/>
            <a:ext cx="55153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31800" algn="ctr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</a:rPr>
              <a:t>Культурно-досуговая деятельность</a:t>
            </a:r>
            <a:endParaRPr lang="ru-RU" sz="2400" dirty="0">
              <a:effectLst/>
            </a:endParaRP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80919" cy="489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08672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/>
          <a:lstStyle/>
          <a:p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III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 ОРГАНИЗАЦИОННЫЙ РАЗДЕЛ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53412" y="980728"/>
            <a:ext cx="4237507" cy="4901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/>
                <a:ea typeface="Times New Roman"/>
                <a:cs typeface="Times New Roman"/>
              </a:rPr>
              <a:t>Взаимодействие с социумом  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93888"/>
            <a:ext cx="8352927" cy="4775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0487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1512" y="404664"/>
            <a:ext cx="8860967" cy="576064"/>
          </a:xfrm>
        </p:spPr>
        <p:txBody>
          <a:bodyPr>
            <a:noAutofit/>
          </a:bodyPr>
          <a:lstStyle/>
          <a:p>
            <a:pPr marL="719138" indent="-53975" defTabSz="1081088">
              <a:buFont typeface="+mj-lt"/>
              <a:buAutoNum type="romanUcPeriod"/>
            </a:pP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   ЦЕЛЕВОЙ </a:t>
            </a:r>
            <a:r>
              <a:rPr lang="ru-RU" sz="1600" b="1" dirty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РАЗДЕЛ ОБРАЗОВАТЕЛЬНОЙ </a:t>
            </a:r>
            <a:r>
              <a:rPr lang="ru-RU" sz="1600" b="1" dirty="0" smtClean="0">
                <a:solidFill>
                  <a:prstClr val="black"/>
                </a:solidFill>
                <a:latin typeface="Arial" pitchFamily="34" charset="0"/>
                <a:ea typeface="Times New Roman"/>
                <a:cs typeface="Arial" pitchFamily="34" charset="0"/>
              </a:rPr>
              <a:t>ПРОГРАММЫ </a:t>
            </a:r>
            <a:endParaRPr lang="ru-RU" sz="2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6"/>
            <a:ext cx="439248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987" y="2492896"/>
            <a:ext cx="962025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78" y="2958123"/>
            <a:ext cx="6912767" cy="30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93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165</TotalTime>
  <Words>2393</Words>
  <Application>Microsoft Office PowerPoint</Application>
  <PresentationFormat>Экран (4:3)</PresentationFormat>
  <Paragraphs>322</Paragraphs>
  <Slides>82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82</vt:i4>
      </vt:variant>
    </vt:vector>
  </HeadingPairs>
  <TitlesOfParts>
    <vt:vector size="83" baseType="lpstr">
      <vt:lpstr>Волна</vt:lpstr>
      <vt:lpstr>Основная общеразвивающая программа ДОУ</vt:lpstr>
      <vt:lpstr>Основой для разработки  образовательной программы МБДОУ (далее-Программа) стал Федеральный государственный образовательный стандарт дошкольного образования (далее-ФГОС ДО).</vt:lpstr>
      <vt:lpstr>Деятельность МБДОУ №77 осуществляется на основе международных правовых актов, законов РФ и РТ:</vt:lpstr>
      <vt:lpstr>ЦЕЛЕВОЙ РАЗДЕЛ ОБРАЗОВАТЕЛЬНОЙ ПРОГРАММЫ </vt:lpstr>
      <vt:lpstr>ЦЕЛЕВОЙ РАЗДЕЛ ОБРАЗОВАТЕЛЬНОЙ ПРОГРАММЫ </vt:lpstr>
      <vt:lpstr>ЦЕЛЕВОЙ РАЗДЕЛ ОБРАЗОВАТЕЛЬНОЙ ПРОГРАММЫ </vt:lpstr>
      <vt:lpstr>ЦЕЛЕВОЙ РАЗДЕЛ ОБРАЗОВАТЕЛЬНОЙ ПРОГРАММЫ </vt:lpstr>
      <vt:lpstr>ЦЕЛЕВОЙ РАЗДЕЛ ОБРАЗОВАТЕЛЬНОЙ ПРОГРАММЫ</vt:lpstr>
      <vt:lpstr>   ЦЕЛЕВОЙ РАЗДЕЛ ОБРАЗОВАТЕЛЬНОЙ ПРОГРАММЫ </vt:lpstr>
      <vt:lpstr>    ЦЕЛЕВОЙ РАЗДЕЛ ОБРАЗОВАТЕЛЬНОЙ программы</vt:lpstr>
      <vt:lpstr>ЦЕЛЕВОЙ РАЗДЕЛ ОБРАЗОВАТЕЛЬНОЙ программы</vt:lpstr>
      <vt:lpstr>II. Содержательный раздел </vt:lpstr>
      <vt:lpstr>II. Содержательный раздел 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 II. Содержательный раздел</vt:lpstr>
      <vt:lpstr> II. Содержательный раздел</vt:lpstr>
      <vt:lpstr> II. Содержательный раздел</vt:lpstr>
      <vt:lpstr> 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II. Содержательный раздел</vt:lpstr>
      <vt:lpstr>III. ОРГАНИЗАЦИОННЫЙ РАЗДЕЛ </vt:lpstr>
      <vt:lpstr>III. ОРГАНИЗАЦИОННЫЙ РАЗДЕЛ </vt:lpstr>
      <vt:lpstr>III. ОРГАНИЗАЦИОННЫЙ РАЗДЕЛ </vt:lpstr>
      <vt:lpstr>III. ОРГАНИЗАЦИОННЫЙ РАЗДЕЛ </vt:lpstr>
      <vt:lpstr>III. ОРГАНИЗАЦИОННЫЙ РАЗДЕЛ</vt:lpstr>
      <vt:lpstr>III. ОРГАНИЗАЦИОННЫЙ РАЗДЕЛ</vt:lpstr>
      <vt:lpstr>III. ОРГАНИЗАЦИОННЫЙ РАЗДЕЛ</vt:lpstr>
      <vt:lpstr>III. ОРГАНИЗАЦИОННЫЙ РАЗДЕЛ</vt:lpstr>
      <vt:lpstr>III. ОРГАНИЗАЦИОННЫЙ РАЗДЕЛ</vt:lpstr>
      <vt:lpstr>III. ОРГАНИЗАЦИОННЫЙ РАЗДЕЛ</vt:lpstr>
      <vt:lpstr>III. ОРГАНИЗАЦИОННЫЙ РАЗДЕЛ</vt:lpstr>
      <vt:lpstr>III. ОРГАНИЗАЦИОННЫЙ РАЗДЕЛ</vt:lpstr>
      <vt:lpstr>III. ОРГАНИЗАЦИОННЫЙ РАЗДЕЛ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общеразвивающая программа ДОУ</dc:title>
  <dc:creator>Марина</dc:creator>
  <cp:lastModifiedBy>Марина</cp:lastModifiedBy>
  <cp:revision>66</cp:revision>
  <dcterms:created xsi:type="dcterms:W3CDTF">2015-05-11T12:54:28Z</dcterms:created>
  <dcterms:modified xsi:type="dcterms:W3CDTF">2015-05-11T15:39:41Z</dcterms:modified>
</cp:coreProperties>
</file>